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69" r:id="rId4"/>
    <p:sldId id="274" r:id="rId5"/>
    <p:sldId id="270" r:id="rId6"/>
    <p:sldId id="261" r:id="rId7"/>
    <p:sldId id="271" r:id="rId8"/>
    <p:sldId id="272" r:id="rId9"/>
    <p:sldId id="267" r:id="rId10"/>
    <p:sldId id="268" r:id="rId11"/>
    <p:sldId id="262" r:id="rId12"/>
    <p:sldId id="27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CC4D0-04AB-41C7-9090-15A05FAD1B8B}" v="183" dt="2023-10-19T11:44:58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Sayeed Saimum" userId="57546633-e1e6-43bf-b2bc-a2dcb2fdced8" providerId="ADAL" clId="{1FDCC4D0-04AB-41C7-9090-15A05FAD1B8B}"/>
    <pc:docChg chg="undo custSel delSld modSld">
      <pc:chgData name="Omar Sayeed Saimum" userId="57546633-e1e6-43bf-b2bc-a2dcb2fdced8" providerId="ADAL" clId="{1FDCC4D0-04AB-41C7-9090-15A05FAD1B8B}" dt="2023-10-19T13:08:43.086" v="691" actId="20577"/>
      <pc:docMkLst>
        <pc:docMk/>
      </pc:docMkLst>
      <pc:sldChg chg="modSp mod">
        <pc:chgData name="Omar Sayeed Saimum" userId="57546633-e1e6-43bf-b2bc-a2dcb2fdced8" providerId="ADAL" clId="{1FDCC4D0-04AB-41C7-9090-15A05FAD1B8B}" dt="2023-10-19T11:26:37.993" v="659" actId="1076"/>
        <pc:sldMkLst>
          <pc:docMk/>
          <pc:sldMk cId="2096135294" sldId="256"/>
        </pc:sldMkLst>
        <pc:spChg chg="mod">
          <ac:chgData name="Omar Sayeed Saimum" userId="57546633-e1e6-43bf-b2bc-a2dcb2fdced8" providerId="ADAL" clId="{1FDCC4D0-04AB-41C7-9090-15A05FAD1B8B}" dt="2023-10-19T11:26:34.161" v="658" actId="1076"/>
          <ac:spMkLst>
            <pc:docMk/>
            <pc:sldMk cId="2096135294" sldId="256"/>
            <ac:spMk id="2" creationId="{CAD3FB06-382B-91D3-363E-D3E30A2EDE50}"/>
          </ac:spMkLst>
        </pc:spChg>
        <pc:spChg chg="mod">
          <ac:chgData name="Omar Sayeed Saimum" userId="57546633-e1e6-43bf-b2bc-a2dcb2fdced8" providerId="ADAL" clId="{1FDCC4D0-04AB-41C7-9090-15A05FAD1B8B}" dt="2023-10-19T11:26:37.993" v="659" actId="1076"/>
          <ac:spMkLst>
            <pc:docMk/>
            <pc:sldMk cId="2096135294" sldId="256"/>
            <ac:spMk id="3" creationId="{9006396A-CC85-0FC2-F3F7-4E89B2947EA8}"/>
          </ac:spMkLst>
        </pc:spChg>
      </pc:sldChg>
      <pc:sldChg chg="addSp delSp modSp mod">
        <pc:chgData name="Omar Sayeed Saimum" userId="57546633-e1e6-43bf-b2bc-a2dcb2fdced8" providerId="ADAL" clId="{1FDCC4D0-04AB-41C7-9090-15A05FAD1B8B}" dt="2023-10-19T11:18:24.842" v="432" actId="1076"/>
        <pc:sldMkLst>
          <pc:docMk/>
          <pc:sldMk cId="2246679146" sldId="261"/>
        </pc:sldMkLst>
        <pc:spChg chg="add del mod">
          <ac:chgData name="Omar Sayeed Saimum" userId="57546633-e1e6-43bf-b2bc-a2dcb2fdced8" providerId="ADAL" clId="{1FDCC4D0-04AB-41C7-9090-15A05FAD1B8B}" dt="2023-10-19T11:18:08.421" v="427" actId="931"/>
          <ac:spMkLst>
            <pc:docMk/>
            <pc:sldMk cId="2246679146" sldId="261"/>
            <ac:spMk id="4" creationId="{AC3F7C5A-1C7C-71DF-BFDD-ADC3719CD6FD}"/>
          </ac:spMkLst>
        </pc:spChg>
        <pc:picChg chg="add mod">
          <ac:chgData name="Omar Sayeed Saimum" userId="57546633-e1e6-43bf-b2bc-a2dcb2fdced8" providerId="ADAL" clId="{1FDCC4D0-04AB-41C7-9090-15A05FAD1B8B}" dt="2023-10-19T11:18:24.842" v="432" actId="1076"/>
          <ac:picMkLst>
            <pc:docMk/>
            <pc:sldMk cId="2246679146" sldId="261"/>
            <ac:picMk id="6" creationId="{DAE42A19-13E4-73A6-ED5F-0371C1558074}"/>
          </ac:picMkLst>
        </pc:picChg>
        <pc:picChg chg="del">
          <ac:chgData name="Omar Sayeed Saimum" userId="57546633-e1e6-43bf-b2bc-a2dcb2fdced8" providerId="ADAL" clId="{1FDCC4D0-04AB-41C7-9090-15A05FAD1B8B}" dt="2023-10-19T11:17:47.510" v="426" actId="478"/>
          <ac:picMkLst>
            <pc:docMk/>
            <pc:sldMk cId="2246679146" sldId="261"/>
            <ac:picMk id="9" creationId="{B80FE8E2-1D07-79DF-7263-CE8428FEB56B}"/>
          </ac:picMkLst>
        </pc:picChg>
      </pc:sldChg>
      <pc:sldChg chg="modSp mod">
        <pc:chgData name="Omar Sayeed Saimum" userId="57546633-e1e6-43bf-b2bc-a2dcb2fdced8" providerId="ADAL" clId="{1FDCC4D0-04AB-41C7-9090-15A05FAD1B8B}" dt="2023-10-19T13:08:36.252" v="689" actId="20577"/>
        <pc:sldMkLst>
          <pc:docMk/>
          <pc:sldMk cId="1083760999" sldId="262"/>
        </pc:sldMkLst>
        <pc:spChg chg="mod">
          <ac:chgData name="Omar Sayeed Saimum" userId="57546633-e1e6-43bf-b2bc-a2dcb2fdced8" providerId="ADAL" clId="{1FDCC4D0-04AB-41C7-9090-15A05FAD1B8B}" dt="2023-10-19T13:08:36.252" v="689" actId="20577"/>
          <ac:spMkLst>
            <pc:docMk/>
            <pc:sldMk cId="1083760999" sldId="262"/>
            <ac:spMk id="3" creationId="{EAB0FB88-54A5-047D-163A-81E996558B9B}"/>
          </ac:spMkLst>
        </pc:spChg>
      </pc:sldChg>
      <pc:sldChg chg="modSp mod">
        <pc:chgData name="Omar Sayeed Saimum" userId="57546633-e1e6-43bf-b2bc-a2dcb2fdced8" providerId="ADAL" clId="{1FDCC4D0-04AB-41C7-9090-15A05FAD1B8B}" dt="2023-10-19T11:03:16.606" v="425" actId="20577"/>
        <pc:sldMkLst>
          <pc:docMk/>
          <pc:sldMk cId="2371944972" sldId="263"/>
        </pc:sldMkLst>
        <pc:spChg chg="mod">
          <ac:chgData name="Omar Sayeed Saimum" userId="57546633-e1e6-43bf-b2bc-a2dcb2fdced8" providerId="ADAL" clId="{1FDCC4D0-04AB-41C7-9090-15A05FAD1B8B}" dt="2023-10-19T11:03:16.606" v="425" actId="20577"/>
          <ac:spMkLst>
            <pc:docMk/>
            <pc:sldMk cId="2371944972" sldId="263"/>
            <ac:spMk id="8" creationId="{3008BE92-CF34-AA6C-5D04-229D8C5E1044}"/>
          </ac:spMkLst>
        </pc:spChg>
      </pc:sldChg>
      <pc:sldChg chg="modSp mod">
        <pc:chgData name="Omar Sayeed Saimum" userId="57546633-e1e6-43bf-b2bc-a2dcb2fdced8" providerId="ADAL" clId="{1FDCC4D0-04AB-41C7-9090-15A05FAD1B8B}" dt="2023-10-19T12:07:45.830" v="685" actId="20577"/>
        <pc:sldMkLst>
          <pc:docMk/>
          <pc:sldMk cId="1852762163" sldId="269"/>
        </pc:sldMkLst>
        <pc:spChg chg="mod">
          <ac:chgData name="Omar Sayeed Saimum" userId="57546633-e1e6-43bf-b2bc-a2dcb2fdced8" providerId="ADAL" clId="{1FDCC4D0-04AB-41C7-9090-15A05FAD1B8B}" dt="2023-10-19T12:07:45.830" v="685" actId="20577"/>
          <ac:spMkLst>
            <pc:docMk/>
            <pc:sldMk cId="1852762163" sldId="269"/>
            <ac:spMk id="2" creationId="{C5674091-B9F7-4323-E40E-449E41C10828}"/>
          </ac:spMkLst>
        </pc:spChg>
      </pc:sldChg>
      <pc:sldChg chg="modSp mod">
        <pc:chgData name="Omar Sayeed Saimum" userId="57546633-e1e6-43bf-b2bc-a2dcb2fdced8" providerId="ADAL" clId="{1FDCC4D0-04AB-41C7-9090-15A05FAD1B8B}" dt="2023-10-19T11:27:50.308" v="673" actId="20577"/>
        <pc:sldMkLst>
          <pc:docMk/>
          <pc:sldMk cId="3213546533" sldId="270"/>
        </pc:sldMkLst>
        <pc:spChg chg="mod">
          <ac:chgData name="Omar Sayeed Saimum" userId="57546633-e1e6-43bf-b2bc-a2dcb2fdced8" providerId="ADAL" clId="{1FDCC4D0-04AB-41C7-9090-15A05FAD1B8B}" dt="2023-10-19T11:27:50.308" v="673" actId="20577"/>
          <ac:spMkLst>
            <pc:docMk/>
            <pc:sldMk cId="3213546533" sldId="270"/>
            <ac:spMk id="3" creationId="{C5B4A406-4BE0-F548-6F0F-0C48913321AC}"/>
          </ac:spMkLst>
        </pc:spChg>
      </pc:sldChg>
      <pc:sldChg chg="addSp delSp modSp mod">
        <pc:chgData name="Omar Sayeed Saimum" userId="57546633-e1e6-43bf-b2bc-a2dcb2fdced8" providerId="ADAL" clId="{1FDCC4D0-04AB-41C7-9090-15A05FAD1B8B}" dt="2023-10-19T11:19:39.052" v="442" actId="1076"/>
        <pc:sldMkLst>
          <pc:docMk/>
          <pc:sldMk cId="3548072344" sldId="271"/>
        </pc:sldMkLst>
        <pc:picChg chg="add mod">
          <ac:chgData name="Omar Sayeed Saimum" userId="57546633-e1e6-43bf-b2bc-a2dcb2fdced8" providerId="ADAL" clId="{1FDCC4D0-04AB-41C7-9090-15A05FAD1B8B}" dt="2023-10-19T11:19:02.429" v="437" actId="1076"/>
          <ac:picMkLst>
            <pc:docMk/>
            <pc:sldMk cId="3548072344" sldId="271"/>
            <ac:picMk id="3" creationId="{7500B489-1744-269B-DC98-D3EC6640E15F}"/>
          </ac:picMkLst>
        </pc:picChg>
        <pc:picChg chg="del">
          <ac:chgData name="Omar Sayeed Saimum" userId="57546633-e1e6-43bf-b2bc-a2dcb2fdced8" providerId="ADAL" clId="{1FDCC4D0-04AB-41C7-9090-15A05FAD1B8B}" dt="2023-10-19T11:18:44.238" v="433" actId="478"/>
          <ac:picMkLst>
            <pc:docMk/>
            <pc:sldMk cId="3548072344" sldId="271"/>
            <ac:picMk id="5" creationId="{95A15293-F2F7-6656-F62D-7ED11FCB54EA}"/>
          </ac:picMkLst>
        </pc:picChg>
        <pc:picChg chg="add mod">
          <ac:chgData name="Omar Sayeed Saimum" userId="57546633-e1e6-43bf-b2bc-a2dcb2fdced8" providerId="ADAL" clId="{1FDCC4D0-04AB-41C7-9090-15A05FAD1B8B}" dt="2023-10-19T11:19:39.052" v="442" actId="1076"/>
          <ac:picMkLst>
            <pc:docMk/>
            <pc:sldMk cId="3548072344" sldId="271"/>
            <ac:picMk id="6" creationId="{50F972BF-588B-A275-7456-46AA9CD87DA0}"/>
          </ac:picMkLst>
        </pc:picChg>
        <pc:picChg chg="del">
          <ac:chgData name="Omar Sayeed Saimum" userId="57546633-e1e6-43bf-b2bc-a2dcb2fdced8" providerId="ADAL" clId="{1FDCC4D0-04AB-41C7-9090-15A05FAD1B8B}" dt="2023-10-19T11:19:04.199" v="438" actId="478"/>
          <ac:picMkLst>
            <pc:docMk/>
            <pc:sldMk cId="3548072344" sldId="271"/>
            <ac:picMk id="7" creationId="{B1E19F6B-7DFD-0BC9-CD03-D0E33FB3B934}"/>
          </ac:picMkLst>
        </pc:picChg>
      </pc:sldChg>
      <pc:sldChg chg="addSp delSp modSp mod">
        <pc:chgData name="Omar Sayeed Saimum" userId="57546633-e1e6-43bf-b2bc-a2dcb2fdced8" providerId="ADAL" clId="{1FDCC4D0-04AB-41C7-9090-15A05FAD1B8B}" dt="2023-10-19T11:21:57.730" v="451" actId="1076"/>
        <pc:sldMkLst>
          <pc:docMk/>
          <pc:sldMk cId="920236289" sldId="272"/>
        </pc:sldMkLst>
        <pc:spChg chg="mod">
          <ac:chgData name="Omar Sayeed Saimum" userId="57546633-e1e6-43bf-b2bc-a2dcb2fdced8" providerId="ADAL" clId="{1FDCC4D0-04AB-41C7-9090-15A05FAD1B8B}" dt="2023-10-19T11:21:57.730" v="451" actId="1076"/>
          <ac:spMkLst>
            <pc:docMk/>
            <pc:sldMk cId="920236289" sldId="272"/>
            <ac:spMk id="9" creationId="{5B7AAACC-3465-0AC6-38C5-A2041636C763}"/>
          </ac:spMkLst>
        </pc:spChg>
        <pc:picChg chg="mod">
          <ac:chgData name="Omar Sayeed Saimum" userId="57546633-e1e6-43bf-b2bc-a2dcb2fdced8" providerId="ADAL" clId="{1FDCC4D0-04AB-41C7-9090-15A05FAD1B8B}" dt="2023-10-19T11:21:53.832" v="450" actId="1076"/>
          <ac:picMkLst>
            <pc:docMk/>
            <pc:sldMk cId="920236289" sldId="272"/>
            <ac:picMk id="4" creationId="{BFF4851B-9831-6D9C-0FBB-3D696B587C12}"/>
          </ac:picMkLst>
        </pc:picChg>
        <pc:picChg chg="add mod">
          <ac:chgData name="Omar Sayeed Saimum" userId="57546633-e1e6-43bf-b2bc-a2dcb2fdced8" providerId="ADAL" clId="{1FDCC4D0-04AB-41C7-9090-15A05FAD1B8B}" dt="2023-10-19T11:21:42.600" v="448" actId="1076"/>
          <ac:picMkLst>
            <pc:docMk/>
            <pc:sldMk cId="920236289" sldId="272"/>
            <ac:picMk id="5" creationId="{0B535B7B-5C28-728B-8584-00AB8A3A31FE}"/>
          </ac:picMkLst>
        </pc:picChg>
        <pc:picChg chg="del">
          <ac:chgData name="Omar Sayeed Saimum" userId="57546633-e1e6-43bf-b2bc-a2dcb2fdced8" providerId="ADAL" clId="{1FDCC4D0-04AB-41C7-9090-15A05FAD1B8B}" dt="2023-10-19T11:21:12.073" v="443" actId="478"/>
          <ac:picMkLst>
            <pc:docMk/>
            <pc:sldMk cId="920236289" sldId="272"/>
            <ac:picMk id="10" creationId="{378AD53D-1C7A-92B1-E85C-827CD5D24A98}"/>
          </ac:picMkLst>
        </pc:picChg>
      </pc:sldChg>
      <pc:sldChg chg="modSp mod">
        <pc:chgData name="Omar Sayeed Saimum" userId="57546633-e1e6-43bf-b2bc-a2dcb2fdced8" providerId="ADAL" clId="{1FDCC4D0-04AB-41C7-9090-15A05FAD1B8B}" dt="2023-10-19T13:08:43.086" v="691" actId="20577"/>
        <pc:sldMkLst>
          <pc:docMk/>
          <pc:sldMk cId="58642288" sldId="273"/>
        </pc:sldMkLst>
        <pc:spChg chg="mod">
          <ac:chgData name="Omar Sayeed Saimum" userId="57546633-e1e6-43bf-b2bc-a2dcb2fdced8" providerId="ADAL" clId="{1FDCC4D0-04AB-41C7-9090-15A05FAD1B8B}" dt="2023-10-19T11:24:50.507" v="657" actId="20577"/>
          <ac:spMkLst>
            <pc:docMk/>
            <pc:sldMk cId="58642288" sldId="273"/>
            <ac:spMk id="2" creationId="{24E9AEB0-303D-BEBC-B6DF-BAAC51E2334F}"/>
          </ac:spMkLst>
        </pc:spChg>
        <pc:spChg chg="mod">
          <ac:chgData name="Omar Sayeed Saimum" userId="57546633-e1e6-43bf-b2bc-a2dcb2fdced8" providerId="ADAL" clId="{1FDCC4D0-04AB-41C7-9090-15A05FAD1B8B}" dt="2023-10-19T13:08:43.086" v="691" actId="20577"/>
          <ac:spMkLst>
            <pc:docMk/>
            <pc:sldMk cId="58642288" sldId="273"/>
            <ac:spMk id="3" creationId="{0AC35296-D343-D371-0605-E307D2CC2F27}"/>
          </ac:spMkLst>
        </pc:spChg>
      </pc:sldChg>
      <pc:sldChg chg="modSp mod">
        <pc:chgData name="Omar Sayeed Saimum" userId="57546633-e1e6-43bf-b2bc-a2dcb2fdced8" providerId="ADAL" clId="{1FDCC4D0-04AB-41C7-9090-15A05FAD1B8B}" dt="2023-10-19T12:07:49.121" v="687" actId="20577"/>
        <pc:sldMkLst>
          <pc:docMk/>
          <pc:sldMk cId="734147397" sldId="274"/>
        </pc:sldMkLst>
        <pc:spChg chg="mod">
          <ac:chgData name="Omar Sayeed Saimum" userId="57546633-e1e6-43bf-b2bc-a2dcb2fdced8" providerId="ADAL" clId="{1FDCC4D0-04AB-41C7-9090-15A05FAD1B8B}" dt="2023-10-19T12:07:49.121" v="687" actId="20577"/>
          <ac:spMkLst>
            <pc:docMk/>
            <pc:sldMk cId="734147397" sldId="274"/>
            <ac:spMk id="2" creationId="{C5674091-B9F7-4323-E40E-449E41C10828}"/>
          </ac:spMkLst>
        </pc:spChg>
        <pc:spChg chg="mod">
          <ac:chgData name="Omar Sayeed Saimum" userId="57546633-e1e6-43bf-b2bc-a2dcb2fdced8" providerId="ADAL" clId="{1FDCC4D0-04AB-41C7-9090-15A05FAD1B8B}" dt="2023-10-19T11:27:28.821" v="671" actId="20577"/>
          <ac:spMkLst>
            <pc:docMk/>
            <pc:sldMk cId="734147397" sldId="274"/>
            <ac:spMk id="9" creationId="{62735C8D-97D4-7053-6270-7AFAE0737030}"/>
          </ac:spMkLst>
        </pc:spChg>
      </pc:sldChg>
      <pc:sldChg chg="del">
        <pc:chgData name="Omar Sayeed Saimum" userId="57546633-e1e6-43bf-b2bc-a2dcb2fdced8" providerId="ADAL" clId="{1FDCC4D0-04AB-41C7-9090-15A05FAD1B8B}" dt="2023-10-19T11:45:03.492" v="677" actId="47"/>
        <pc:sldMkLst>
          <pc:docMk/>
          <pc:sldMk cId="3539435097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5FE07-1E41-4AF4-B475-8362A8474B0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A3F80-E87F-40C7-802F-00EC19BF6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7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352A-BC42-F1C2-C4BD-81F8E9150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EA9D3-6D94-B2D9-E820-A111FC22C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14152-16A8-5E80-D9E4-8DC9A0D1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802B-3750-409D-A511-65CBF8DA4E4C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A492-1772-2B14-3E6C-B8F6A977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1BC54-F1A1-8BB9-A9AC-85098BBD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6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A21B-D93F-8248-A6F7-D042E57E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E7C3F-CE75-5664-98E0-304FE725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C9A4-9330-A4DB-8EE3-104643EC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E79F-1210-4B3E-A162-3A50BE854B54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50229-8EB0-739A-2300-62902489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E9237-695A-4BCB-0DE6-61894603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0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9AE126-2C7A-59EC-3D1C-65322A6A3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DDBA4-D850-8884-87BC-2985DE3B8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29BF4-D471-F1C2-F8E9-3705C44E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3E07D-6C06-43E8-8BDA-1E3C8A1A2505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41204-7729-CFF0-0169-6F0D7E2B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3540-95AB-A354-102A-AF508DC4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4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CC3D-7863-18D8-473B-BD03B210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0B41F-A918-27AD-AF51-E2CC82AF5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13300-868C-E79C-45AB-5FD211D9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AA6B-71C3-4ABF-B908-D23882A9D76A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6A3B1-C65E-1822-53EF-F07A85EC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0F25-47C6-41F3-0454-828122F8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7D24-54CE-E2FC-CE31-71764CA6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9BC69-08EF-EE26-19D7-A330E885B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E8A8D-3167-F8E9-A976-D03BDDEBA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4E0E-EF25-4650-845C-AA78111774A6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CAE23-0B78-EBDC-7AA3-93D7303C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8CE4-CC0B-635E-733D-843FACCA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18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0483-3BF5-EB1F-C6EB-22AB8CCA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7962-7A91-9F9A-7FCE-EE0089ED7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3ECD6-67CE-EB97-7B21-D0E83CD26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EB7B5-B826-0CDF-9DB2-BAA34658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E5374-47A5-4B93-8271-2F5048E5DBC7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F7F2C-C84B-D189-401C-85F9ACC8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45267-7DD8-24F7-DB6B-C0C2FB62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6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C792-5156-5F51-EB5A-C44D3254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8E59C-A3BD-2C13-D7A0-DF4E089D6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C4951-C39B-116D-40A7-FD99E0D8A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BF841C-1F2D-00C0-F649-1C170A30A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B2325-89D6-D2C9-E34A-4A6A21CA9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59D17-2D20-942C-3EF0-3DCD0435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6619-1BE7-4532-AC74-EF9936613DCE}" type="datetime1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CA4A5-52E9-BEC6-EC65-F6047AB0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7FA4F-830D-6BFE-93FE-DF527CD2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7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92DD-2944-326F-C1DA-3648E4A2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9B8F3-9610-EFBE-B8E1-EBDC1430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0F13A-4698-4EE5-A549-0F29007B1AB5}" type="datetime1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853AF-AFCA-604A-F138-7697016D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E0A2E-AB0B-429B-A442-8905D4E7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0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4C129-F2BC-38D3-EAD4-B9C75370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CA0A-098D-4DED-A6E2-A403FCFC1A19}" type="datetime1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5482A-7D22-2599-1B00-3E0CB2A0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18EA0-42C7-0414-E6D7-08A9ED6D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4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649F-E36A-B828-5D95-4E6C06CFF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C375-4355-AA32-1807-5FF62B6EE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C14F-583F-295E-1C36-109CCEA81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EA18C-0846-0A44-1F86-FF056FF9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4B013-433C-4B91-9E79-B1A8994B4350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05CC-561D-3F39-55A2-0970420B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474E9-73D0-5B76-764F-99678EFF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0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5B92-59D8-A44B-0810-57F9A579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04CE2-AF1A-6528-FF0C-1D13DA991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BA632-3C9A-5E66-3F37-72D966CB4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89676-B8C1-7B26-C5ED-05DAD03E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92D4-06A9-4BF3-AA98-3C93E8225939}" type="datetime1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F9263-7D37-5110-D16E-5FB774D8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149BB-F5C3-E274-A0A9-336CB98C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6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CD161-6CBD-ED97-A4D3-C359FA2C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6E2E4-6FE3-4435-B9E4-C0E33D470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A6A3D-4EA8-CFA2-219E-82BA865F8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05AB-1141-49D9-9DDD-8E245A8A31B2}" type="datetime1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242D2-0AFA-8B30-2EE4-BA6121C81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99298-F804-50FE-00B0-C584282FF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E8A84-98D7-4825-B1FD-440EA4E3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FB06-382B-91D3-363E-D3E30A2ED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0787"/>
            <a:ext cx="9144000" cy="1628912"/>
          </a:xfrm>
        </p:spPr>
        <p:txBody>
          <a:bodyPr>
            <a:normAutofit fontScale="90000"/>
          </a:bodyPr>
          <a:lstStyle/>
          <a:p>
            <a:r>
              <a:rPr lang="en-US" dirty="0"/>
              <a:t>Radioactive Activation of </a:t>
            </a:r>
            <a:r>
              <a:rPr lang="en-US" dirty="0" err="1"/>
              <a:t>SciFi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6396A-CC85-0FC2-F3F7-4E89B2947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335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Omar Sayeed Saimum [Saimum]</a:t>
            </a:r>
          </a:p>
          <a:p>
            <a:r>
              <a:rPr lang="en-US" dirty="0"/>
              <a:t>omars.saimum@kaist.ac.kr/cern.ch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 undergraduate student</a:t>
            </a:r>
          </a:p>
          <a:p>
            <a:r>
              <a:rPr lang="en-US" dirty="0"/>
              <a:t>Dept. of Physics, KAIST, Daejeon, South Korea</a:t>
            </a:r>
          </a:p>
          <a:p>
            <a:r>
              <a:rPr lang="en-US" dirty="0"/>
              <a:t>Intern, Luminosity group of </a:t>
            </a:r>
            <a:r>
              <a:rPr lang="en-US" dirty="0" err="1"/>
              <a:t>LHCb</a:t>
            </a:r>
            <a:r>
              <a:rPr lang="en-US" dirty="0"/>
              <a:t>, LLR, Ecole Polytechnique, France</a:t>
            </a:r>
          </a:p>
          <a:p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October 2023</a:t>
            </a:r>
          </a:p>
        </p:txBody>
      </p:sp>
    </p:spTree>
    <p:extLst>
      <p:ext uri="{BB962C8B-B14F-4D97-AF65-F5344CB8AC3E}">
        <p14:creationId xmlns:p14="http://schemas.microsoft.com/office/powerpoint/2010/main" val="209613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E5684F-9524-414B-ADBE-BAE7E0D73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71913-FB46-178D-7DCE-20E02E05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3999971" cy="1686349"/>
          </a:xfrm>
        </p:spPr>
        <p:txBody>
          <a:bodyPr>
            <a:normAutofit/>
          </a:bodyPr>
          <a:lstStyle/>
          <a:p>
            <a:r>
              <a:rPr lang="en-US" sz="4000" dirty="0"/>
              <a:t>Avg. </a:t>
            </a:r>
            <a:r>
              <a:rPr lang="en-US" sz="4000" dirty="0" err="1"/>
              <a:t>ee</a:t>
            </a:r>
            <a:r>
              <a:rPr lang="en-US" sz="4000" dirty="0"/>
              <a:t> vs. position </a:t>
            </a:r>
            <a:r>
              <a:rPr lang="en-US" sz="4000" dirty="0" err="1"/>
              <a:t>w.r.t.</a:t>
            </a:r>
            <a:r>
              <a:rPr lang="en-US" sz="4000" dirty="0"/>
              <a:t> 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18">
                <a:extLst>
                  <a:ext uri="{FF2B5EF4-FFF2-40B4-BE49-F238E27FC236}">
                    <a16:creationId xmlns:a16="http://schemas.microsoft.com/office/drawing/2014/main" id="{C36B7C98-7C84-F73F-AA9A-982EE9C00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15254"/>
                <a:ext cx="3999971" cy="37070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It looks like an exponential decay.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Although the exponent shown decays faster.</a:t>
                </a:r>
              </a:p>
              <a:p>
                <a:r>
                  <a:rPr lang="en-US" sz="2000" dirty="0"/>
                  <a:t>Most likely there are multiple exponents.</a:t>
                </a:r>
              </a:p>
              <a:p>
                <a:r>
                  <a:rPr lang="en-US" sz="2000" dirty="0"/>
                  <a:t>Can be caused by activation from different types of materials in </a:t>
                </a:r>
                <a:r>
                  <a:rPr lang="en-US" sz="2000" dirty="0" err="1"/>
                  <a:t>SciFi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27" name="Content Placeholder 18">
                <a:extLst>
                  <a:ext uri="{FF2B5EF4-FFF2-40B4-BE49-F238E27FC236}">
                    <a16:creationId xmlns:a16="http://schemas.microsoft.com/office/drawing/2014/main" id="{C36B7C98-7C84-F73F-AA9A-982EE9C00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15254"/>
                <a:ext cx="3999971" cy="3707050"/>
              </a:xfrm>
              <a:blipFill>
                <a:blip r:embed="rId2"/>
                <a:stretch>
                  <a:fillRect l="-1372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graph with a line and numbers&#10;&#10;Description automatically generated with medium confidence">
            <a:extLst>
              <a:ext uri="{FF2B5EF4-FFF2-40B4-BE49-F238E27FC236}">
                <a16:creationId xmlns:a16="http://schemas.microsoft.com/office/drawing/2014/main" id="{57381DFC-E9F9-E7E1-748B-BAA4C539D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32" y="425711"/>
            <a:ext cx="2120766" cy="2120766"/>
          </a:xfrm>
          <a:prstGeom prst="rect">
            <a:avLst/>
          </a:prstGeom>
        </p:spPr>
      </p:pic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8CA913-EBCC-9AC1-C805-EB0AC737A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04" y="425711"/>
            <a:ext cx="2120766" cy="2120766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F4F4618-6FCD-FBBA-91B2-4B73E360D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992" y="425711"/>
            <a:ext cx="2120766" cy="2120766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DD7B894-E15D-80AE-497A-CC532D15C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245" y="3198671"/>
            <a:ext cx="2120766" cy="2120766"/>
          </a:xfrm>
          <a:prstGeom prst="rect">
            <a:avLst/>
          </a:prstGeom>
        </p:spPr>
      </p:pic>
      <p:pic>
        <p:nvPicPr>
          <p:cNvPr id="11" name="Picture 10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3FB4700-6196-33DF-3EE0-80DF4CFC4A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517" y="3198671"/>
            <a:ext cx="2120766" cy="2120766"/>
          </a:xfrm>
          <a:prstGeom prst="rect">
            <a:avLst/>
          </a:prstGeom>
        </p:spPr>
      </p:pic>
      <p:pic>
        <p:nvPicPr>
          <p:cNvPr id="5" name="Content Placeholder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82DF1ADC-919B-D483-23A4-F3D6F71EE9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05" y="3198671"/>
            <a:ext cx="2120766" cy="21207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BD11C-2218-51DC-3973-870CBD68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3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EC6B-BFF5-9401-8579-FE07AAD2A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28"/>
            <a:ext cx="10515600" cy="1325563"/>
          </a:xfrm>
        </p:spPr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FB88-54A5-047D-163A-81E996558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430"/>
            <a:ext cx="10515600" cy="5239158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ee</a:t>
            </a:r>
            <a:r>
              <a:rPr lang="en-US" dirty="0"/>
              <a:t> backgrounds (noise) fluctuate at the order of seconds.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SciFi</a:t>
            </a:r>
            <a:r>
              <a:rPr lang="en-US" dirty="0"/>
              <a:t> has activation: </a:t>
            </a:r>
            <a:r>
              <a:rPr lang="en-US" dirty="0" err="1"/>
              <a:t>ee</a:t>
            </a:r>
            <a:r>
              <a:rPr lang="en-US" dirty="0"/>
              <a:t> signal increases w/ mu, exponentially decays over time (away from </a:t>
            </a:r>
            <a:r>
              <a:rPr lang="en-US" dirty="0" err="1"/>
              <a:t>bbs</a:t>
            </a:r>
            <a:r>
              <a:rPr lang="en-US" dirty="0"/>
              <a:t>) and is up to </a:t>
            </a:r>
            <a:r>
              <a:rPr lang="en-US" sz="2800" dirty="0"/>
              <a:t>~25% for outers and ~15% for inners</a:t>
            </a:r>
            <a:r>
              <a:rPr lang="en-US" dirty="0"/>
              <a:t> compared</a:t>
            </a:r>
          </a:p>
          <a:p>
            <a:pPr marL="0" indent="0">
              <a:buNone/>
            </a:pPr>
            <a:r>
              <a:rPr lang="en-US" dirty="0"/>
              <a:t>   to the signal. Analysis of 1 kHz line w/ finer sampling</a:t>
            </a:r>
          </a:p>
          <a:p>
            <a:pPr marL="0" indent="0">
              <a:buNone/>
            </a:pPr>
            <a:r>
              <a:rPr lang="en-US" dirty="0"/>
              <a:t>   can indicate better counter(s).</a:t>
            </a:r>
          </a:p>
          <a:p>
            <a:r>
              <a:rPr lang="en-US" dirty="0"/>
              <a:t>The standard analysis w/ </a:t>
            </a:r>
            <a:r>
              <a:rPr lang="en-US" dirty="0" err="1"/>
              <a:t>LogZero</a:t>
            </a:r>
            <a:r>
              <a:rPr lang="en-US" dirty="0"/>
              <a:t> (and PGF) will be</a:t>
            </a:r>
          </a:p>
          <a:p>
            <a:pPr marL="0" indent="0">
              <a:buNone/>
            </a:pPr>
            <a:r>
              <a:rPr lang="en-US" dirty="0"/>
              <a:t>   complicated due to changing filling schemes, given</a:t>
            </a:r>
          </a:p>
          <a:p>
            <a:pPr marL="0" indent="0">
              <a:buNone/>
            </a:pPr>
            <a:r>
              <a:rPr lang="en-US" dirty="0"/>
              <a:t>   we can use tracks and vertices.</a:t>
            </a:r>
          </a:p>
          <a:p>
            <a:r>
              <a:rPr lang="en-US" dirty="0"/>
              <a:t>We can use the average method for </a:t>
            </a:r>
            <a:r>
              <a:rPr lang="en-US" dirty="0" err="1"/>
              <a:t>SciFi</a:t>
            </a:r>
            <a:r>
              <a:rPr lang="en-US" dirty="0"/>
              <a:t> if we can</a:t>
            </a:r>
          </a:p>
          <a:p>
            <a:pPr marL="0" indent="0">
              <a:buNone/>
            </a:pPr>
            <a:r>
              <a:rPr lang="en-US" dirty="0"/>
              <a:t>   estimate the background properly from other</a:t>
            </a:r>
          </a:p>
          <a:p>
            <a:pPr marL="0" indent="0">
              <a:buNone/>
            </a:pPr>
            <a:r>
              <a:rPr lang="en-US" dirty="0"/>
              <a:t>   counters. Also, can be used filling schemes for</a:t>
            </a:r>
          </a:p>
          <a:p>
            <a:pPr marL="0" indent="0">
              <a:buNone/>
            </a:pPr>
            <a:r>
              <a:rPr lang="en-US" dirty="0"/>
              <a:t>   well-isolated bunches.</a:t>
            </a:r>
          </a:p>
        </p:txBody>
      </p:sp>
      <p:pic>
        <p:nvPicPr>
          <p:cNvPr id="6" name="Content Placeholder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0B4D5818-BBF8-A298-903D-41BFD145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90" y="2754993"/>
            <a:ext cx="3977640" cy="39776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5D65A-7027-13D7-BC20-6D6177E6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6EB-47CC-545D-A237-5E12DCD2E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5C622-D2CF-DFF2-C4A7-2B4B4B4DD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8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FB5CF-80D4-2C41-2EC4-738A147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Beam-gas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008BE92-CF34-AA6C-5D04-229D8C5E10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803" y="2036135"/>
                <a:ext cx="4080361" cy="4203943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sz="2000" dirty="0"/>
                  <a:t>Here, the drop of bb+1 for be signals are of the order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000" dirty="0"/>
                  <a:t> since the x axis is growing with increasing mu but the y-values are constant. And the (asymptotic) gap between the two indicates the beam-gas interaction.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𝐴𝑣𝑔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𝑒𝑒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𝑒𝑒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It is roughly about 2% and the activation is, say, 20%. Then the combined affect of be on activation is about .4% which is much less than the activation caused by the bb signals (~10-20%).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008BE92-CF34-AA6C-5D04-229D8C5E1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03" y="2036135"/>
                <a:ext cx="4080361" cy="4203943"/>
              </a:xfrm>
              <a:blipFill>
                <a:blip r:embed="rId2"/>
                <a:stretch>
                  <a:fillRect l="-1345" r="-2691" b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8BE5A09-594D-822C-FFA7-AB853509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1902"/>
            <a:ext cx="5334197" cy="53341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67C4B-7C62-7A53-2EE5-2919EB64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4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AEB0-303D-BEBC-B6DF-BAAC51E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on the Data &amp; the Filling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5296-D343-D371-0605-E307D2CC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567"/>
            <a:ext cx="10515600" cy="4587396"/>
          </a:xfrm>
        </p:spPr>
        <p:txBody>
          <a:bodyPr/>
          <a:lstStyle/>
          <a:p>
            <a:r>
              <a:rPr lang="en-US" dirty="0"/>
              <a:t>May Mu Scan -&gt; Fill: 8782</a:t>
            </a:r>
          </a:p>
          <a:p>
            <a:pPr marL="0" indent="0">
              <a:buNone/>
            </a:pPr>
            <a:r>
              <a:rPr lang="en-US" dirty="0"/>
              <a:t>	Contains 1773 </a:t>
            </a:r>
            <a:r>
              <a:rPr lang="en-US" dirty="0" err="1"/>
              <a:t>bbs</a:t>
            </a:r>
            <a:r>
              <a:rPr lang="en-US" dirty="0"/>
              <a:t>, 601 </a:t>
            </a:r>
            <a:r>
              <a:rPr lang="en-US" dirty="0" err="1"/>
              <a:t>bes</a:t>
            </a:r>
            <a:r>
              <a:rPr lang="en-US" dirty="0"/>
              <a:t> and </a:t>
            </a:r>
            <a:r>
              <a:rPr lang="en-US" dirty="0" err="1"/>
              <a:t>ebs</a:t>
            </a:r>
            <a:r>
              <a:rPr lang="en-US" dirty="0"/>
              <a:t>, and 589 </a:t>
            </a:r>
            <a:r>
              <a:rPr lang="en-US" dirty="0" err="1"/>
              <a:t>ees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Bunch trains; short </a:t>
            </a:r>
            <a:r>
              <a:rPr lang="en-US" dirty="0" err="1"/>
              <a:t>ee</a:t>
            </a:r>
            <a:r>
              <a:rPr lang="en-US" dirty="0"/>
              <a:t>, be, </a:t>
            </a:r>
            <a:r>
              <a:rPr lang="en-US" dirty="0" err="1"/>
              <a:t>eb</a:t>
            </a:r>
            <a:r>
              <a:rPr lang="en-US" dirty="0"/>
              <a:t> trains; both </a:t>
            </a:r>
            <a:r>
              <a:rPr lang="en-US" dirty="0" err="1"/>
              <a:t>ee</a:t>
            </a:r>
            <a:r>
              <a:rPr lang="en-US" dirty="0"/>
              <a:t> and be after bb</a:t>
            </a:r>
          </a:p>
          <a:p>
            <a:r>
              <a:rPr lang="en-US" dirty="0"/>
              <a:t>June Mu Scan -&gt; Fill: 9007</a:t>
            </a:r>
          </a:p>
          <a:p>
            <a:pPr marL="0" indent="0">
              <a:buNone/>
            </a:pPr>
            <a:r>
              <a:rPr lang="en-US" dirty="0"/>
              <a:t>	Contains 16 </a:t>
            </a:r>
            <a:r>
              <a:rPr lang="en-US" dirty="0" err="1"/>
              <a:t>bbs</a:t>
            </a:r>
            <a:r>
              <a:rPr lang="en-US" dirty="0"/>
              <a:t>, 124 </a:t>
            </a:r>
            <a:r>
              <a:rPr lang="en-US" dirty="0" err="1"/>
              <a:t>bes</a:t>
            </a:r>
            <a:r>
              <a:rPr lang="en-US" dirty="0"/>
              <a:t> and </a:t>
            </a:r>
            <a:r>
              <a:rPr lang="en-US" dirty="0" err="1"/>
              <a:t>ebs</a:t>
            </a:r>
            <a:r>
              <a:rPr lang="en-US" dirty="0"/>
              <a:t>, and 3300 </a:t>
            </a:r>
            <a:r>
              <a:rPr lang="en-US" dirty="0" err="1"/>
              <a:t>ees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No bunch trains; Long </a:t>
            </a:r>
            <a:r>
              <a:rPr lang="en-US" dirty="0" err="1"/>
              <a:t>ee</a:t>
            </a:r>
            <a:r>
              <a:rPr lang="en-US" dirty="0"/>
              <a:t> trains; only </a:t>
            </a:r>
            <a:r>
              <a:rPr lang="en-US" dirty="0" err="1"/>
              <a:t>ee</a:t>
            </a:r>
            <a:r>
              <a:rPr lang="en-US" dirty="0"/>
              <a:t> appears after bb.</a:t>
            </a:r>
          </a:p>
          <a:p>
            <a:r>
              <a:rPr lang="en-US" dirty="0"/>
              <a:t>Only 29 kHz lines of HLT1 are analyzed</a:t>
            </a:r>
          </a:p>
          <a:p>
            <a:r>
              <a:rPr lang="en-US" dirty="0" err="1"/>
              <a:t>SciFi</a:t>
            </a:r>
            <a:r>
              <a:rPr lang="en-US" dirty="0"/>
              <a:t> was (probably) warm during the Mu Scans.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60781-E9FD-7A06-85AE-C1EBA982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74091-B9F7-4323-E40E-449E41C1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US" sz="3400" dirty="0"/>
              <a:t>Average hits vs. Time for </a:t>
            </a:r>
            <a:r>
              <a:rPr lang="en-US" sz="3400" dirty="0" err="1"/>
              <a:t>SciFis</a:t>
            </a:r>
            <a:r>
              <a:rPr lang="en-US" sz="3400" dirty="0"/>
              <a:t> in May Mu Scan (fill: 8782)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35C8D-97D4-7053-6270-7AFAE073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X-axis: Time -&gt; increasing mu</a:t>
            </a:r>
          </a:p>
          <a:p>
            <a:r>
              <a:rPr lang="en-US" sz="2000" dirty="0" err="1"/>
              <a:t>ee</a:t>
            </a:r>
            <a:r>
              <a:rPr lang="en-US" sz="2000" dirty="0"/>
              <a:t> affected by the change in mu and it fluctuates.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E99CB8B-DA6A-CED0-1E6B-62A1F5024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1902"/>
            <a:ext cx="5834841" cy="58348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22492-9339-2D6C-2CE2-7B6C2D7A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6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74091-B9F7-4323-E40E-449E41C1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US" sz="3400" dirty="0"/>
              <a:t>Average </a:t>
            </a:r>
            <a:r>
              <a:rPr lang="en-US" sz="3400" dirty="0" err="1"/>
              <a:t>ee</a:t>
            </a:r>
            <a:r>
              <a:rPr lang="en-US" sz="3400" dirty="0"/>
              <a:t> vs. Time for </a:t>
            </a:r>
            <a:r>
              <a:rPr lang="en-US" sz="3400" dirty="0" err="1"/>
              <a:t>SciFis</a:t>
            </a:r>
            <a:r>
              <a:rPr lang="en-US" sz="3400" dirty="0"/>
              <a:t> in </a:t>
            </a:r>
            <a:r>
              <a:rPr lang="en-US" sz="3400" dirty="0" err="1"/>
              <a:t>ee</a:t>
            </a:r>
            <a:r>
              <a:rPr lang="en-US" sz="3400" dirty="0"/>
              <a:t> in May Mu Scan (fill: 8782)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35C8D-97D4-7053-6270-7AFAE073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X-axis: Time -&gt; increasing mu</a:t>
            </a:r>
          </a:p>
          <a:p>
            <a:r>
              <a:rPr lang="en-US" sz="2000" b="1" dirty="0"/>
              <a:t>Note: only </a:t>
            </a:r>
            <a:r>
              <a:rPr lang="en-US" sz="2000" b="1" dirty="0" err="1"/>
              <a:t>ees</a:t>
            </a:r>
            <a:r>
              <a:rPr lang="en-US" sz="2000" b="1" dirty="0"/>
              <a:t> &amp; bb+(-)#: </a:t>
            </a:r>
            <a:r>
              <a:rPr lang="en-US" sz="2000" b="1" dirty="0" err="1"/>
              <a:t>ees</a:t>
            </a:r>
            <a:r>
              <a:rPr lang="en-US" sz="2000" b="1" dirty="0"/>
              <a:t> after (before) </a:t>
            </a:r>
            <a:r>
              <a:rPr lang="en-US" sz="2000" b="1" dirty="0" err="1"/>
              <a:t>bbs</a:t>
            </a:r>
            <a:endParaRPr lang="en-US" sz="2000" b="1" dirty="0"/>
          </a:p>
          <a:p>
            <a:r>
              <a:rPr lang="en-US" sz="2000" dirty="0" err="1"/>
              <a:t>ee</a:t>
            </a:r>
            <a:r>
              <a:rPr lang="en-US" sz="2000" dirty="0"/>
              <a:t> affected by the change in mu and it fluctuates.</a:t>
            </a:r>
          </a:p>
          <a:p>
            <a:r>
              <a:rPr lang="en-US" sz="2000" dirty="0"/>
              <a:t>Two plausible explanation: time misalignment and/or activation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different types of data&#10;&#10;Description automatically generated">
            <a:extLst>
              <a:ext uri="{FF2B5EF4-FFF2-40B4-BE49-F238E27FC236}">
                <a16:creationId xmlns:a16="http://schemas.microsoft.com/office/drawing/2014/main" id="{13B1DD10-FBE2-3FA1-35DE-908939D5A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67" y="298268"/>
            <a:ext cx="6261463" cy="62614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691A6-D1E7-4A75-A9F0-6D569CEF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4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EA06-C89C-F9B0-51B1-9FF07BE6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A406-4BE0-F548-6F0F-0C4891332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Characterize the </a:t>
            </a:r>
            <a:r>
              <a:rPr lang="en-US" dirty="0" err="1"/>
              <a:t>ee</a:t>
            </a:r>
            <a:r>
              <a:rPr lang="en-US" dirty="0"/>
              <a:t> bunch crossings based on their relative location to the bb bunch crossings.</a:t>
            </a:r>
          </a:p>
          <a:p>
            <a:r>
              <a:rPr lang="en-US" dirty="0"/>
              <a:t>If the discrepancy is caused by time misalignment -&gt; bb+1 or so would be affected.</a:t>
            </a:r>
          </a:p>
          <a:p>
            <a:r>
              <a:rPr lang="en-US" dirty="0"/>
              <a:t>If activation -&gt; exponential decay with further distancing from the </a:t>
            </a:r>
            <a:r>
              <a:rPr lang="en-US" dirty="0" err="1"/>
              <a:t>bbs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0028-F283-1E7D-765A-DF308875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4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1BAC-F8EB-DF12-341A-E899954A8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7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Average </a:t>
            </a:r>
            <a:r>
              <a:rPr lang="en-US" sz="4800" dirty="0" err="1"/>
              <a:t>ee</a:t>
            </a:r>
            <a:r>
              <a:rPr lang="en-US" sz="4800" dirty="0"/>
              <a:t> vs. background subtracted bb</a:t>
            </a:r>
          </a:p>
        </p:txBody>
      </p:sp>
      <p:pic>
        <p:nvPicPr>
          <p:cNvPr id="13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F680356-F148-D9C8-BABE-4E8D356C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1" y="692331"/>
            <a:ext cx="5553987" cy="5553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0D472E-DF43-04D8-65B8-E343A173AF1E}"/>
              </a:ext>
            </a:extLst>
          </p:cNvPr>
          <p:cNvSpPr txBox="1"/>
          <p:nvPr/>
        </p:nvSpPr>
        <p:spPr>
          <a:xfrm>
            <a:off x="2836488" y="6165668"/>
            <a:ext cx="150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(bb-</a:t>
            </a:r>
            <a:r>
              <a:rPr lang="en-US" dirty="0" err="1"/>
              <a:t>ee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8F452-FE63-EF1B-07EF-06C24F4311F3}"/>
              </a:ext>
            </a:extLst>
          </p:cNvPr>
          <p:cNvSpPr txBox="1"/>
          <p:nvPr/>
        </p:nvSpPr>
        <p:spPr>
          <a:xfrm>
            <a:off x="8390475" y="6246318"/>
            <a:ext cx="150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 (bb-be)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E1680-186E-F4B1-6C40-526C6F139076}"/>
              </a:ext>
            </a:extLst>
          </p:cNvPr>
          <p:cNvSpPr txBox="1"/>
          <p:nvPr/>
        </p:nvSpPr>
        <p:spPr>
          <a:xfrm>
            <a:off x="78301" y="5784653"/>
            <a:ext cx="1766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b="1" dirty="0"/>
              <a:t>bb’+/-’#: </a:t>
            </a:r>
            <a:r>
              <a:rPr lang="en-US" b="1" dirty="0" err="1"/>
              <a:t>ee</a:t>
            </a:r>
            <a:endParaRPr lang="en-US" b="1" dirty="0"/>
          </a:p>
          <a:p>
            <a:r>
              <a:rPr lang="en-US" b="1" dirty="0" err="1"/>
              <a:t>bb’p</a:t>
            </a:r>
            <a:r>
              <a:rPr lang="en-US" b="1" dirty="0"/>
              <a:t>/m’#:be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E42A19-13E4-73A6-ED5F-0371C1558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4" y="697391"/>
            <a:ext cx="5468277" cy="546827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4FDB3-604A-D18E-32B4-F74308BE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7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17D1B-E4D3-FDF1-D4F4-7FF765EA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09" y="100841"/>
            <a:ext cx="5167185" cy="80357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Avg </a:t>
            </a:r>
            <a:r>
              <a:rPr lang="en-US" sz="4000" dirty="0" err="1"/>
              <a:t>ee</a:t>
            </a:r>
            <a:r>
              <a:rPr lang="en-US" sz="4000" dirty="0"/>
              <a:t> vs. background subtracted bb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B973FD-5E30-D147-0B58-B091CC9B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471" y="146029"/>
            <a:ext cx="5172114" cy="8035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(Avg </a:t>
            </a:r>
            <a:r>
              <a:rPr lang="en-US" sz="3200" dirty="0" err="1"/>
              <a:t>ee</a:t>
            </a:r>
            <a:r>
              <a:rPr lang="en-US" sz="3200" dirty="0"/>
              <a:t>)/(bb-</a:t>
            </a:r>
            <a:r>
              <a:rPr lang="en-US" sz="3200" dirty="0" err="1"/>
              <a:t>ee</a:t>
            </a:r>
            <a:r>
              <a:rPr lang="en-US" sz="3200" dirty="0"/>
              <a:t>) vs. (bb-</a:t>
            </a:r>
            <a:r>
              <a:rPr lang="en-US" sz="3200" dirty="0" err="1"/>
              <a:t>ee</a:t>
            </a:r>
            <a:r>
              <a:rPr lang="en-US" sz="3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5726F-1037-3670-653A-491FE63062CD}"/>
              </a:ext>
            </a:extLst>
          </p:cNvPr>
          <p:cNvSpPr txBox="1"/>
          <p:nvPr/>
        </p:nvSpPr>
        <p:spPr>
          <a:xfrm>
            <a:off x="582609" y="6033977"/>
            <a:ext cx="100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pair of lines, the upper ones are of be signals and the lower ones are </a:t>
            </a:r>
            <a:r>
              <a:rPr lang="en-US" dirty="0" err="1"/>
              <a:t>ees</a:t>
            </a:r>
            <a:r>
              <a:rPr lang="en-US" dirty="0"/>
              <a:t> -&gt; beam-gas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AAACC-3465-0AC6-38C5-A2041636C763}"/>
              </a:ext>
            </a:extLst>
          </p:cNvPr>
          <p:cNvSpPr txBox="1"/>
          <p:nvPr/>
        </p:nvSpPr>
        <p:spPr>
          <a:xfrm>
            <a:off x="5024122" y="1331770"/>
            <a:ext cx="1451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May Mu Scan</a:t>
            </a:r>
          </a:p>
        </p:txBody>
      </p:sp>
      <p:pic>
        <p:nvPicPr>
          <p:cNvPr id="3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500B489-1744-269B-DC98-D3EC6640E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" y="1005253"/>
            <a:ext cx="5082033" cy="5082033"/>
          </a:xfrm>
          <a:prstGeom prst="rect">
            <a:avLst/>
          </a:prstGeom>
        </p:spPr>
      </p:pic>
      <p:pic>
        <p:nvPicPr>
          <p:cNvPr id="6" name="Picture 5" descr="A graph of different types of data&#10;&#10;Description automatically generated">
            <a:extLst>
              <a:ext uri="{FF2B5EF4-FFF2-40B4-BE49-F238E27FC236}">
                <a16:creationId xmlns:a16="http://schemas.microsoft.com/office/drawing/2014/main" id="{50F972BF-588B-A275-7456-46AA9CD87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66" y="834802"/>
            <a:ext cx="5252484" cy="52524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34CBD-0DDE-5B14-41E3-BFF6121A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7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7D1B-E4D3-FDF1-D4F4-7FF765EA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09" y="191218"/>
            <a:ext cx="5167185" cy="71319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Avg </a:t>
            </a:r>
            <a:r>
              <a:rPr lang="en-US" sz="4000" dirty="0" err="1"/>
              <a:t>ee</a:t>
            </a:r>
            <a:r>
              <a:rPr lang="en-US" sz="4000" dirty="0"/>
              <a:t> vs. background subtracted bb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B973FD-5E30-D147-0B58-B091CC9B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471" y="146029"/>
            <a:ext cx="5172114" cy="8035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(Avg </a:t>
            </a:r>
            <a:r>
              <a:rPr lang="en-US" sz="3200" dirty="0" err="1"/>
              <a:t>ee</a:t>
            </a:r>
            <a:r>
              <a:rPr lang="en-US" sz="3200" dirty="0"/>
              <a:t>)/(bb-be) vs. (bb-be)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5726F-1037-3670-653A-491FE63062CD}"/>
              </a:ext>
            </a:extLst>
          </p:cNvPr>
          <p:cNvSpPr txBox="1"/>
          <p:nvPr/>
        </p:nvSpPr>
        <p:spPr>
          <a:xfrm>
            <a:off x="582609" y="6033977"/>
            <a:ext cx="1004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June mu scan, there were only </a:t>
            </a:r>
            <a:r>
              <a:rPr lang="en-US" dirty="0" err="1"/>
              <a:t>ee</a:t>
            </a:r>
            <a:r>
              <a:rPr lang="en-US" dirty="0"/>
              <a:t> bunch crossings after bb signals.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AAACC-3465-0AC6-38C5-A2041636C763}"/>
              </a:ext>
            </a:extLst>
          </p:cNvPr>
          <p:cNvSpPr txBox="1"/>
          <p:nvPr/>
        </p:nvSpPr>
        <p:spPr>
          <a:xfrm>
            <a:off x="5124892" y="1315821"/>
            <a:ext cx="1451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June Mu Scan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F4851B-9831-6D9C-0FBB-3D696B587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3" y="974815"/>
            <a:ext cx="4988759" cy="4988759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B535B7B-5C28-728B-8584-00AB8A3A3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90" y="819251"/>
            <a:ext cx="5211040" cy="52110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1EE494-C5E8-9623-C226-A05D0272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3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7A02-A9A7-70DD-8D31-78E3D292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66657" cy="1325563"/>
          </a:xfrm>
        </p:spPr>
        <p:txBody>
          <a:bodyPr/>
          <a:lstStyle/>
          <a:p>
            <a:r>
              <a:rPr lang="en-US" dirty="0"/>
              <a:t>Avg. </a:t>
            </a:r>
            <a:r>
              <a:rPr lang="en-US" dirty="0" err="1"/>
              <a:t>ee</a:t>
            </a:r>
            <a:r>
              <a:rPr lang="en-US" dirty="0"/>
              <a:t> vs. position </a:t>
            </a:r>
            <a:r>
              <a:rPr lang="en-US" dirty="0" err="1"/>
              <a:t>w.r.t.</a:t>
            </a:r>
            <a:r>
              <a:rPr lang="en-US" dirty="0"/>
              <a:t> bb</a:t>
            </a:r>
          </a:p>
        </p:txBody>
      </p:sp>
      <p:pic>
        <p:nvPicPr>
          <p:cNvPr id="5" name="Content Placeholder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99F0CE3-3C5F-5722-BC4D-A13C2A8E8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1740"/>
            <a:ext cx="5744006" cy="57440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D4ACB-8431-7327-17D4-8D25D34CE43E}"/>
              </a:ext>
            </a:extLst>
          </p:cNvPr>
          <p:cNvSpPr txBox="1"/>
          <p:nvPr/>
        </p:nvSpPr>
        <p:spPr>
          <a:xfrm>
            <a:off x="838200" y="2090057"/>
            <a:ext cx="52033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Activation: up to ~25% for M4 and ~15% for M123 -&gt; outers are more prone to activation.</a:t>
            </a:r>
          </a:p>
          <a:p>
            <a:endParaRPr lang="en-US" sz="2400" b="1" dirty="0"/>
          </a:p>
          <a:p>
            <a:r>
              <a:rPr lang="en-US" sz="2400" dirty="0"/>
              <a:t>bb+1: does not look like it fits properly as the rest -&gt; probably have time misalignment effects in addition to activation.</a:t>
            </a:r>
          </a:p>
          <a:p>
            <a:endParaRPr lang="en-US" sz="2400" dirty="0"/>
          </a:p>
          <a:p>
            <a:r>
              <a:rPr lang="en-US" sz="2400" dirty="0"/>
              <a:t>Lower mu: background subtraction needs to be more rigorous.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69453-BF9B-560C-EB27-09C872E3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0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764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Radioactive Activation of SciFi</vt:lpstr>
      <vt:lpstr>Info on the Data &amp; the Filling Scheme</vt:lpstr>
      <vt:lpstr>Average hits vs. Time for SciFis in May Mu Scan (fill: 8782)</vt:lpstr>
      <vt:lpstr>Average ee vs. Time for SciFis in ee in May Mu Scan (fill: 8782)</vt:lpstr>
      <vt:lpstr>Method</vt:lpstr>
      <vt:lpstr>Average ee vs. background subtracted bb</vt:lpstr>
      <vt:lpstr>Avg ee vs. background subtracted bb</vt:lpstr>
      <vt:lpstr>Avg ee vs. background subtracted bb</vt:lpstr>
      <vt:lpstr>Avg. ee vs. position w.r.t. bb</vt:lpstr>
      <vt:lpstr>Avg. ee vs. position w.r.t. bb</vt:lpstr>
      <vt:lpstr>Takeaways</vt:lpstr>
      <vt:lpstr>Back up slides</vt:lpstr>
      <vt:lpstr>Beam-gas 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Radioactive Activation of SciFi &amp; the Issue with EM Calorimeters</dc:title>
  <dc:creator>Saimum/Omar Sayeed/</dc:creator>
  <cp:lastModifiedBy>Saimum/Omar Sayeed/</cp:lastModifiedBy>
  <cp:revision>1</cp:revision>
  <dcterms:created xsi:type="dcterms:W3CDTF">2023-10-18T09:16:58Z</dcterms:created>
  <dcterms:modified xsi:type="dcterms:W3CDTF">2023-10-19T13:08:48Z</dcterms:modified>
</cp:coreProperties>
</file>